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28"/>
  </p:notesMasterIdLst>
  <p:sldIdLst>
    <p:sldId id="256" r:id="rId2"/>
    <p:sldId id="279" r:id="rId3"/>
    <p:sldId id="271" r:id="rId4"/>
    <p:sldId id="272" r:id="rId5"/>
    <p:sldId id="273" r:id="rId6"/>
    <p:sldId id="274" r:id="rId7"/>
    <p:sldId id="280" r:id="rId8"/>
    <p:sldId id="275" r:id="rId9"/>
    <p:sldId id="276" r:id="rId10"/>
    <p:sldId id="281" r:id="rId11"/>
    <p:sldId id="265" r:id="rId12"/>
    <p:sldId id="277" r:id="rId13"/>
    <p:sldId id="282" r:id="rId14"/>
    <p:sldId id="283" r:id="rId15"/>
    <p:sldId id="267" r:id="rId16"/>
    <p:sldId id="285" r:id="rId17"/>
    <p:sldId id="264" r:id="rId18"/>
    <p:sldId id="278" r:id="rId19"/>
    <p:sldId id="268" r:id="rId20"/>
    <p:sldId id="286" r:id="rId21"/>
    <p:sldId id="287" r:id="rId22"/>
    <p:sldId id="288" r:id="rId23"/>
    <p:sldId id="289" r:id="rId24"/>
    <p:sldId id="290" r:id="rId25"/>
    <p:sldId id="291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5BFBDF-7498-4DF9-B186-560CCCEFD272}" type="datetimeFigureOut">
              <a:rPr lang="en-US" altLang="en-US"/>
              <a:pPr/>
              <a:t>9/26/2017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908229-151C-496C-83E9-043C16B7A1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11A020-2404-460A-96D4-4EBBCEB56E6C}" type="slidenum">
              <a:rPr lang="en-US" altLang="en-US" sz="1200">
                <a:latin typeface="Times" panose="02020603050405020304" pitchFamily="18" charset="0"/>
              </a:rPr>
              <a:pPr/>
              <a:t>2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Why do we study carbon -- is it the most abundant element in living organisms?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H &amp; O most abundant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</a:rPr>
              <a:t>C is the next most abundant</a:t>
            </a:r>
          </a:p>
          <a:p>
            <a:pPr lvl="1"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78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49E70B-3975-42F6-9780-A2CC4478E690}" type="slidenum">
              <a:rPr lang="en-US" altLang="en-US" sz="1200">
                <a:latin typeface="Times" panose="02020603050405020304" pitchFamily="18" charset="0"/>
              </a:rPr>
              <a:pPr/>
              <a:t>24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55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9F8ED8-E1DC-4A7C-9D09-F022DD00A017}" type="slidenum">
              <a:rPr lang="en-US" altLang="en-US" sz="1200">
                <a:latin typeface="Times" panose="02020603050405020304" pitchFamily="18" charset="0"/>
              </a:rPr>
              <a:pPr/>
              <a:t>25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27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47E70E-FC2F-4957-899B-E7044B1E9DF5}" type="slidenum">
              <a:rPr lang="en-US" altLang="en-US" sz="1200">
                <a:latin typeface="Times" panose="02020603050405020304" pitchFamily="18" charset="0"/>
              </a:rPr>
              <a:pPr/>
              <a:t>7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09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D6AE56-7B5A-440F-BCF2-3883D2B91B1E}" type="slidenum">
              <a:rPr lang="en-US" altLang="en-US" sz="1200">
                <a:latin typeface="Times" panose="02020603050405020304" pitchFamily="18" charset="0"/>
              </a:rPr>
              <a:pPr/>
              <a:t>10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27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0ABD7D-D15B-4CEF-AB90-3D8D55A1CC18}" type="slidenum">
              <a:rPr lang="en-US" altLang="en-US" sz="1200">
                <a:latin typeface="Times" panose="02020603050405020304" pitchFamily="18" charset="0"/>
              </a:rPr>
              <a:pPr/>
              <a:t>13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69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5888BA-9CFA-4975-BE14-05D2C3B47289}" type="slidenum">
              <a:rPr lang="en-US" altLang="en-US" sz="1200">
                <a:latin typeface="Times" panose="02020603050405020304" pitchFamily="18" charset="0"/>
              </a:rPr>
              <a:pPr/>
              <a:t>16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98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91E2EA-9273-41D0-96C7-D83CF8D7EFD0}" type="slidenum">
              <a:rPr lang="en-US" altLang="en-US" sz="1200">
                <a:latin typeface="Times" panose="02020603050405020304" pitchFamily="18" charset="0"/>
              </a:rPr>
              <a:pPr/>
              <a:t>20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91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2893ED-C99D-4653-A531-E3B3AA88E9A2}" type="slidenum">
              <a:rPr lang="en-US" altLang="en-US" sz="1200">
                <a:latin typeface="Times" panose="02020603050405020304" pitchFamily="18" charset="0"/>
              </a:rPr>
              <a:pPr/>
              <a:t>21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3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CC4C6F-CAA6-4768-9440-E15DBA1C8C6F}" type="slidenum">
              <a:rPr lang="en-US" altLang="en-US" sz="1200">
                <a:latin typeface="Times" panose="02020603050405020304" pitchFamily="18" charset="0"/>
              </a:rPr>
              <a:pPr/>
              <a:t>22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8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62E9DA-4E31-42EF-983D-FCD42F4DD421}" type="slidenum">
              <a:rPr lang="en-US" altLang="en-US" sz="1200">
                <a:latin typeface="Times" panose="02020603050405020304" pitchFamily="18" charset="0"/>
              </a:rPr>
              <a:pPr/>
              <a:t>23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03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79BC-6C21-4B59-9785-65100E771B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52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0F06-55B1-441E-BB90-DD29377330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93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B6E-D7FD-42F5-9B99-C8D984976C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525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371600"/>
            <a:ext cx="77724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657600"/>
            <a:ext cx="77724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71FE0-D8B5-4164-8978-FA4926040EB5}" type="slidenum">
              <a:rPr lang="en-US" altLang="en-US"/>
              <a:pPr/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1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81ED-7CD1-4E0E-9DC9-22CA269BE99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82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6C14-65E3-4461-82A3-6DF143A8FB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21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FD7F-F574-4910-8460-33596504EC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79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8E17-007F-4827-9D92-BB3355136B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1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CCCC-C0BA-4965-A812-FE722E75FC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56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8C02-4DB4-49F6-9AF3-D8ADAD4FA0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02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2086-E771-4C78-A79C-64A67998A5F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45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CD6-6CE7-4DEE-9A2B-54E8BA525D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47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35CA-FF54-4110-8B15-FD3D37C9D6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16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www.nobelprize.org/educational/chemistry/chiral/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png"/><Relationship Id="rId12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920875"/>
          </a:xfrm>
        </p:spPr>
        <p:txBody>
          <a:bodyPr/>
          <a:lstStyle/>
          <a:p>
            <a:pPr eaLnBrk="1" hangingPunct="1"/>
            <a:r>
              <a:rPr lang="en-US" altLang="en-US" smtClean="0"/>
              <a:t>Chapter 4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Carbon and the Molecular Diversity of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ChangeArrowheads="1"/>
          </p:cNvSpPr>
          <p:nvPr/>
        </p:nvSpPr>
        <p:spPr bwMode="auto">
          <a:xfrm>
            <a:off x="457200" y="0"/>
            <a:ext cx="8458200" cy="598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defRPr/>
            </a:pPr>
            <a:r>
              <a:rPr lang="en-US" sz="3200" dirty="0" err="1" smtClean="0">
                <a:latin typeface="Arial" charset="0"/>
              </a:rPr>
              <a:t>Sterioisomers</a:t>
            </a:r>
            <a:r>
              <a:rPr lang="en-US" sz="3200" dirty="0" smtClean="0">
                <a:latin typeface="Arial" charset="0"/>
              </a:rPr>
              <a:t>-</a:t>
            </a:r>
            <a:r>
              <a:rPr lang="en-US" sz="3600" dirty="0" smtClean="0">
                <a:latin typeface="Arial" charset="0"/>
              </a:rPr>
              <a:t>  </a:t>
            </a:r>
            <a:r>
              <a:rPr lang="en-US" dirty="0">
                <a:latin typeface="Arial" charset="0"/>
              </a:rPr>
              <a:t>differ in arrangement about a double bond</a:t>
            </a:r>
          </a:p>
          <a:p>
            <a:pPr marL="342900" indent="-342900" algn="l">
              <a:defRPr/>
            </a:pPr>
            <a:endParaRPr lang="en-US" dirty="0">
              <a:latin typeface="Arial" charset="0"/>
            </a:endParaRPr>
          </a:p>
          <a:p>
            <a:pPr marL="342900" indent="-342900" algn="l">
              <a:defRPr/>
            </a:pPr>
            <a:endParaRPr lang="en-US" sz="3600" dirty="0">
              <a:latin typeface="Arial" charset="0"/>
            </a:endParaRPr>
          </a:p>
          <a:p>
            <a:pPr marL="342900" indent="-342900" algn="l">
              <a:buFontTx/>
              <a:buChar char="•"/>
              <a:defRPr/>
            </a:pPr>
            <a:endParaRPr lang="en-US" sz="3600" dirty="0">
              <a:latin typeface="Arial" charset="0"/>
            </a:endParaRPr>
          </a:p>
          <a:p>
            <a:pPr marL="342900" indent="-342900" algn="l">
              <a:defRPr/>
            </a:pPr>
            <a:r>
              <a:rPr lang="en-US" sz="3200" dirty="0" smtClean="0">
                <a:latin typeface="Arial" charset="0"/>
              </a:rPr>
              <a:t>Chiral/Enantiomers-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differ in spatial</a:t>
            </a:r>
          </a:p>
          <a:p>
            <a:pPr marL="342900" indent="-342900" algn="l">
              <a:defRPr/>
            </a:pPr>
            <a:r>
              <a:rPr lang="en-US" sz="2800" dirty="0">
                <a:latin typeface="Arial" charset="0"/>
              </a:rPr>
              <a:t>  arrangement around </a:t>
            </a:r>
          </a:p>
          <a:p>
            <a:pPr marL="342900" indent="-342900" algn="l">
              <a:defRPr/>
            </a:pPr>
            <a:r>
              <a:rPr lang="en-US" sz="2800" dirty="0">
                <a:latin typeface="Arial" charset="0"/>
              </a:rPr>
              <a:t>  an asymmetric carbon,</a:t>
            </a:r>
          </a:p>
          <a:p>
            <a:pPr marL="342900" indent="-342900" algn="l">
              <a:defRPr/>
            </a:pPr>
            <a:r>
              <a:rPr lang="en-US" sz="1800" dirty="0">
                <a:latin typeface="Arial" charset="0"/>
              </a:rPr>
              <a:t>   </a:t>
            </a:r>
            <a:r>
              <a:rPr lang="en-US" sz="2800" dirty="0">
                <a:latin typeface="Arial" charset="0"/>
              </a:rPr>
              <a:t>resulting in molecules</a:t>
            </a:r>
          </a:p>
          <a:p>
            <a:pPr marL="342900" indent="-342900" algn="l">
              <a:defRPr/>
            </a:pPr>
            <a:r>
              <a:rPr lang="en-US" sz="2800" dirty="0">
                <a:latin typeface="Arial" charset="0"/>
              </a:rPr>
              <a:t>  that are mirror images, </a:t>
            </a:r>
          </a:p>
          <a:p>
            <a:pPr marL="342900" indent="-342900" algn="l">
              <a:defRPr/>
            </a:pPr>
            <a:r>
              <a:rPr lang="en-US" sz="2800" dirty="0">
                <a:latin typeface="Arial" charset="0"/>
              </a:rPr>
              <a:t>  like left and right </a:t>
            </a:r>
          </a:p>
          <a:p>
            <a:pPr marL="342900" indent="-342900" algn="l">
              <a:defRPr/>
            </a:pPr>
            <a:r>
              <a:rPr lang="en-US" sz="2800" dirty="0">
                <a:latin typeface="Arial" charset="0"/>
              </a:rPr>
              <a:t>  hands. </a:t>
            </a:r>
          </a:p>
          <a:p>
            <a:pPr marL="342900" indent="-342900" algn="l">
              <a:defRPr/>
            </a:pPr>
            <a:r>
              <a:rPr lang="en-US" sz="1800" dirty="0">
                <a:latin typeface="Arial" charset="0"/>
              </a:rPr>
              <a:t>* Enantiomers CANNOT be </a:t>
            </a:r>
          </a:p>
          <a:p>
            <a:pPr marL="342900" indent="-342900" algn="l">
              <a:defRPr/>
            </a:pPr>
            <a:r>
              <a:rPr lang="en-US" sz="1800" dirty="0">
                <a:latin typeface="Arial" charset="0"/>
              </a:rPr>
              <a:t>  superimposed on each other.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/>
            </a:pP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894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2" b="48837"/>
          <a:stretch>
            <a:fillRect/>
          </a:stretch>
        </p:blipFill>
        <p:spPr bwMode="auto">
          <a:xfrm>
            <a:off x="2362200" y="608013"/>
            <a:ext cx="510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08038" y="6270625"/>
            <a:ext cx="1258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hlinkClick r:id="rId5"/>
              </a:rPr>
              <a:t>link</a:t>
            </a:r>
            <a:endParaRPr lang="en-US" altLang="en-US" dirty="0"/>
          </a:p>
        </p:txBody>
      </p:sp>
      <p:pic>
        <p:nvPicPr>
          <p:cNvPr id="6" name="Picture 6" descr="rav65819_03_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19301"/>
            <a:ext cx="363043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458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153400" cy="3505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dirty="0" smtClean="0"/>
              <a:t>Drug manufacturing: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B0F0"/>
                </a:solidFill>
              </a:rPr>
              <a:t>Thalidomide</a:t>
            </a:r>
            <a:r>
              <a:rPr lang="en-US" altLang="en-US" sz="2800" dirty="0" smtClean="0"/>
              <a:t> =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“</a:t>
            </a:r>
            <a:r>
              <a:rPr lang="en-US" altLang="ja-JP" sz="2400" dirty="0" smtClean="0"/>
              <a:t>good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> enantiomer </a:t>
            </a:r>
            <a:r>
              <a:rPr lang="en-US" altLang="ja-JP" sz="2400" dirty="0" smtClean="0">
                <a:sym typeface="Wingdings" panose="05000000000000000000" pitchFamily="2" charset="2"/>
              </a:rPr>
              <a:t> reduce morning sickness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sym typeface="Wingdings" panose="05000000000000000000" pitchFamily="2" charset="2"/>
              </a:rPr>
              <a:t>“</a:t>
            </a:r>
            <a:r>
              <a:rPr lang="en-US" altLang="ja-JP" sz="2400" dirty="0" smtClean="0">
                <a:sym typeface="Wingdings" panose="05000000000000000000" pitchFamily="2" charset="2"/>
              </a:rPr>
              <a:t>bad</a:t>
            </a:r>
            <a:r>
              <a:rPr lang="ja-JP" altLang="en-US" sz="2400" dirty="0" smtClean="0">
                <a:sym typeface="Wingdings" panose="05000000000000000000" pitchFamily="2" charset="2"/>
              </a:rPr>
              <a:t>”</a:t>
            </a:r>
            <a:r>
              <a:rPr lang="en-US" altLang="ja-JP" sz="2400" dirty="0" smtClean="0">
                <a:sym typeface="Wingdings" panose="05000000000000000000" pitchFamily="2" charset="2"/>
              </a:rPr>
              <a:t> enantiomer  cause birth defects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sym typeface="Wingdings" panose="05000000000000000000" pitchFamily="2" charset="2"/>
              </a:rPr>
              <a:t>“</a:t>
            </a:r>
            <a:r>
              <a:rPr lang="en-US" altLang="ja-JP" sz="2400" dirty="0" smtClean="0">
                <a:sym typeface="Wingdings" panose="05000000000000000000" pitchFamily="2" charset="2"/>
              </a:rPr>
              <a:t>good</a:t>
            </a:r>
            <a:r>
              <a:rPr lang="ja-JP" altLang="en-US" sz="2400" dirty="0" smtClean="0">
                <a:sym typeface="Wingdings" panose="05000000000000000000" pitchFamily="2" charset="2"/>
              </a:rPr>
              <a:t>”</a:t>
            </a:r>
            <a:r>
              <a:rPr lang="en-US" altLang="ja-JP" sz="2400" dirty="0" smtClean="0">
                <a:sym typeface="Wingdings" panose="05000000000000000000" pitchFamily="2" charset="2"/>
              </a:rPr>
              <a:t> converts to </a:t>
            </a:r>
            <a:r>
              <a:rPr lang="ja-JP" altLang="en-US" sz="2400" dirty="0" smtClean="0">
                <a:sym typeface="Wingdings" panose="05000000000000000000" pitchFamily="2" charset="2"/>
              </a:rPr>
              <a:t>“</a:t>
            </a:r>
            <a:r>
              <a:rPr lang="en-US" altLang="ja-JP" sz="2400" dirty="0" smtClean="0">
                <a:sym typeface="Wingdings" panose="05000000000000000000" pitchFamily="2" charset="2"/>
              </a:rPr>
              <a:t>bad</a:t>
            </a:r>
            <a:r>
              <a:rPr lang="ja-JP" altLang="en-US" sz="2400" dirty="0" smtClean="0">
                <a:sym typeface="Wingdings" panose="05000000000000000000" pitchFamily="2" charset="2"/>
              </a:rPr>
              <a:t>”</a:t>
            </a:r>
            <a:r>
              <a:rPr lang="en-US" altLang="ja-JP" sz="2400" dirty="0" smtClean="0">
                <a:sym typeface="Wingdings" panose="05000000000000000000" pitchFamily="2" charset="2"/>
              </a:rPr>
              <a:t> in patient</a:t>
            </a:r>
            <a:r>
              <a:rPr lang="ja-JP" altLang="en-US" sz="2400" dirty="0" smtClean="0">
                <a:sym typeface="Wingdings" panose="05000000000000000000" pitchFamily="2" charset="2"/>
              </a:rPr>
              <a:t>’</a:t>
            </a:r>
            <a:r>
              <a:rPr lang="en-US" altLang="ja-JP" sz="2400" dirty="0" smtClean="0">
                <a:sym typeface="Wingdings" panose="05000000000000000000" pitchFamily="2" charset="2"/>
              </a:rPr>
              <a:t>s body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ym typeface="Wingdings" panose="05000000000000000000" pitchFamily="2" charset="2"/>
              </a:rPr>
              <a:t>Now used to treat cancers, leprosy, HIV</a:t>
            </a:r>
            <a:endParaRPr lang="en-US" altLang="en-US" sz="2400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17913"/>
            <a:ext cx="19240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337502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44900"/>
            <a:ext cx="22098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3"/>
          <p:cNvSpPr txBox="1">
            <a:spLocks noChangeArrowheads="1"/>
          </p:cNvSpPr>
          <p:nvPr/>
        </p:nvSpPr>
        <p:spPr bwMode="auto">
          <a:xfrm>
            <a:off x="381000" y="3810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/>
              <a:t>Fig. 4.8 The pharmacological importance of enantiomers</a:t>
            </a:r>
          </a:p>
        </p:txBody>
      </p:sp>
      <p:pic>
        <p:nvPicPr>
          <p:cNvPr id="26626" name="Picture 4" descr="04_08PharmaEnantiomer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77275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8175"/>
            <a:ext cx="2819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Form affects function</a:t>
            </a:r>
          </a:p>
        </p:txBody>
      </p:sp>
      <p:sp>
        <p:nvSpPr>
          <p:cNvPr id="39526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Structural differences create important functional significance</a:t>
            </a:r>
          </a:p>
          <a:p>
            <a:pPr lvl="1" eaLnBrk="1" hangingPunct="1"/>
            <a:r>
              <a:rPr lang="en-US" altLang="en-US" sz="2400" dirty="0" smtClean="0"/>
              <a:t>amino acid </a:t>
            </a:r>
            <a:r>
              <a:rPr lang="en-US" altLang="en-US" sz="2400" u="sng" dirty="0" smtClean="0"/>
              <a:t>alanine</a:t>
            </a:r>
            <a:endParaRPr lang="en-US" altLang="en-US" sz="2400" dirty="0" smtClean="0"/>
          </a:p>
          <a:p>
            <a:pPr lvl="2" eaLnBrk="1" hangingPunct="1"/>
            <a:r>
              <a:rPr lang="en-US" altLang="en-US" sz="1800" dirty="0" smtClean="0"/>
              <a:t>L-alanine used in proteins</a:t>
            </a:r>
          </a:p>
          <a:p>
            <a:pPr lvl="2" eaLnBrk="1" hangingPunct="1"/>
            <a:r>
              <a:rPr lang="en-US" altLang="en-US" sz="1800" dirty="0" smtClean="0"/>
              <a:t>but not D-alanine</a:t>
            </a:r>
          </a:p>
          <a:p>
            <a:pPr lvl="1" eaLnBrk="1" hangingPunct="1"/>
            <a:r>
              <a:rPr lang="en-US" altLang="en-US" sz="2400" dirty="0" smtClean="0"/>
              <a:t>medicines</a:t>
            </a:r>
          </a:p>
          <a:p>
            <a:pPr lvl="2" eaLnBrk="1" hangingPunct="1"/>
            <a:r>
              <a:rPr lang="en-US" altLang="en-US" sz="1800" dirty="0" smtClean="0"/>
              <a:t>L-version active</a:t>
            </a:r>
          </a:p>
          <a:p>
            <a:pPr lvl="2" eaLnBrk="1" hangingPunct="1"/>
            <a:r>
              <a:rPr lang="en-US" altLang="en-US" sz="1800" dirty="0" smtClean="0"/>
              <a:t>but not D-version</a:t>
            </a:r>
          </a:p>
          <a:p>
            <a:pPr lvl="1" eaLnBrk="1" hangingPunct="1"/>
            <a:r>
              <a:rPr lang="en-US" altLang="en-US" sz="2400" dirty="0" smtClean="0"/>
              <a:t>sometimes with</a:t>
            </a:r>
            <a:br>
              <a:rPr lang="en-US" altLang="en-US" sz="2400" dirty="0" smtClean="0"/>
            </a:br>
            <a:r>
              <a:rPr lang="en-US" altLang="en-US" sz="2400" dirty="0" smtClean="0"/>
              <a:t>tragic results…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8013"/>
            <a:ext cx="3200400" cy="2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5270" name="Rectangle 6"/>
          <p:cNvSpPr>
            <a:spLocks noChangeArrowheads="1"/>
          </p:cNvSpPr>
          <p:nvPr/>
        </p:nvSpPr>
        <p:spPr bwMode="auto">
          <a:xfrm>
            <a:off x="3413125" y="6096000"/>
            <a:ext cx="2441575" cy="488950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>
                <a:solidFill>
                  <a:srgbClr val="0F116A"/>
                </a:solidFill>
              </a:rPr>
              <a:t>stereoisomers</a:t>
            </a:r>
          </a:p>
        </p:txBody>
      </p:sp>
    </p:spTree>
    <p:extLst>
      <p:ext uri="{BB962C8B-B14F-4D97-AF65-F5344CB8AC3E}">
        <p14:creationId xmlns:p14="http://schemas.microsoft.com/office/powerpoint/2010/main" val="11620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381000"/>
            <a:ext cx="8839200" cy="318135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Clr>
                <a:srgbClr val="339933"/>
              </a:buClr>
              <a:buNone/>
            </a:pPr>
            <a:r>
              <a:rPr lang="en-US" altLang="en-US" sz="2600" dirty="0" smtClean="0"/>
              <a:t>Functional Groups</a:t>
            </a:r>
          </a:p>
          <a:p>
            <a:pPr eaLnBrk="1" hangingPunct="1">
              <a:buClr>
                <a:srgbClr val="339933"/>
              </a:buClr>
            </a:pPr>
            <a:r>
              <a:rPr lang="en-US" altLang="en-US" sz="2600" dirty="0" smtClean="0">
                <a:solidFill>
                  <a:srgbClr val="00B0F0"/>
                </a:solidFill>
              </a:rPr>
              <a:t>There are six </a:t>
            </a:r>
            <a:r>
              <a:rPr lang="en-US" altLang="en-US" sz="2600" b="0" dirty="0" smtClean="0">
                <a:solidFill>
                  <a:srgbClr val="00B0F0"/>
                </a:solidFill>
              </a:rPr>
              <a:t>functional </a:t>
            </a:r>
            <a:r>
              <a:rPr lang="en-US" altLang="en-US" sz="2600" dirty="0" smtClean="0">
                <a:solidFill>
                  <a:srgbClr val="00B0F0"/>
                </a:solidFill>
              </a:rPr>
              <a:t>groups that are most important to the chemistry of life: hydroxyl, carboxyl, carbonyl, amino, sulfhydryl, and phosphate groups.</a:t>
            </a:r>
          </a:p>
          <a:p>
            <a:pPr lvl="1" eaLnBrk="1" hangingPunct="1">
              <a:buClr>
                <a:srgbClr val="339933"/>
              </a:buClr>
            </a:pPr>
            <a:r>
              <a:rPr lang="en-US" altLang="en-US" sz="2400" dirty="0" smtClean="0">
                <a:solidFill>
                  <a:srgbClr val="FF0000"/>
                </a:solidFill>
              </a:rPr>
              <a:t>All are hydrophilic and increase solubility of organic compounds in water</a:t>
            </a:r>
            <a:r>
              <a:rPr lang="en-US" altLang="en-US" sz="24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altLang="en-US" sz="2800" dirty="0"/>
              <a:t>Basic structure of male &amp; female hormones is </a:t>
            </a:r>
            <a:r>
              <a:rPr lang="en-US" altLang="en-US" sz="2800" u="sng" dirty="0"/>
              <a:t>identical</a:t>
            </a:r>
            <a:endParaRPr lang="en-US" altLang="en-US" u="sng" dirty="0"/>
          </a:p>
          <a:p>
            <a:pPr lvl="1">
              <a:buClr>
                <a:schemeClr val="hlink"/>
              </a:buClr>
            </a:pPr>
            <a:r>
              <a:rPr lang="en-US" altLang="en-US" sz="2400" dirty="0"/>
              <a:t>identical </a:t>
            </a:r>
            <a:r>
              <a:rPr lang="en-US" altLang="en-US" sz="2400" u="sng" dirty="0">
                <a:solidFill>
                  <a:srgbClr val="CC0000"/>
                </a:solidFill>
              </a:rPr>
              <a:t>carbon skeleton</a:t>
            </a:r>
            <a:r>
              <a:rPr lang="en-US" altLang="en-US" sz="2400" dirty="0"/>
              <a:t> </a:t>
            </a:r>
          </a:p>
          <a:p>
            <a:pPr lvl="1">
              <a:buClr>
                <a:schemeClr val="hlink"/>
              </a:buClr>
            </a:pPr>
            <a:r>
              <a:rPr lang="en-US" altLang="en-US" sz="2400" dirty="0"/>
              <a:t>attachment of different functional groups</a:t>
            </a:r>
          </a:p>
          <a:p>
            <a:pPr lvl="1">
              <a:buClr>
                <a:schemeClr val="hlink"/>
              </a:buClr>
            </a:pPr>
            <a:r>
              <a:rPr lang="en-US" altLang="en-US" sz="2400" dirty="0"/>
              <a:t>interact with different targets in the body</a:t>
            </a:r>
          </a:p>
          <a:p>
            <a:pPr lvl="2"/>
            <a:r>
              <a:rPr lang="en-US" altLang="en-US" dirty="0"/>
              <a:t>different </a:t>
            </a:r>
            <a:r>
              <a:rPr lang="en-US" altLang="en-US" dirty="0" smtClean="0"/>
              <a:t>effects</a:t>
            </a:r>
            <a:endParaRPr lang="en-US" altLang="en-US" sz="2400" dirty="0" smtClean="0">
              <a:solidFill>
                <a:srgbClr val="FFFF00"/>
              </a:solidFill>
            </a:endParaRPr>
          </a:p>
          <a:p>
            <a:pPr eaLnBrk="1" hangingPunct="1"/>
            <a:endParaRPr lang="en-US" altLang="en-US" sz="2600" dirty="0" smtClean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86200"/>
            <a:ext cx="7315200" cy="287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1903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III. Functional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5626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Behavior of organic molecules depends on functional groups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Most common functional groups:</a:t>
            </a:r>
          </a:p>
          <a:p>
            <a:pPr marL="2286000" indent="0">
              <a:tabLst>
                <a:tab pos="2681288" algn="l"/>
              </a:tabLst>
              <a:defRPr/>
            </a:pPr>
            <a:r>
              <a:rPr lang="en-US" dirty="0" smtClean="0">
                <a:ea typeface="+mn-ea"/>
                <a:cs typeface="+mn-cs"/>
              </a:rPr>
              <a:t>Hydroxyl</a:t>
            </a:r>
          </a:p>
          <a:p>
            <a:pPr marL="2286000" indent="0">
              <a:tabLst>
                <a:tab pos="2681288" algn="l"/>
              </a:tabLst>
              <a:defRPr/>
            </a:pPr>
            <a:r>
              <a:rPr lang="en-US" dirty="0" smtClean="0">
                <a:ea typeface="+mn-ea"/>
                <a:cs typeface="+mn-cs"/>
              </a:rPr>
              <a:t>Carbonyl</a:t>
            </a:r>
          </a:p>
          <a:p>
            <a:pPr marL="2286000" indent="0">
              <a:tabLst>
                <a:tab pos="2681288" algn="l"/>
              </a:tabLst>
              <a:defRPr/>
            </a:pPr>
            <a:r>
              <a:rPr lang="en-US" dirty="0" smtClean="0">
                <a:ea typeface="+mn-ea"/>
                <a:cs typeface="+mn-cs"/>
              </a:rPr>
              <a:t>Carboxyl</a:t>
            </a:r>
          </a:p>
          <a:p>
            <a:pPr marL="2286000" indent="0">
              <a:tabLst>
                <a:tab pos="2681288" algn="l"/>
              </a:tabLst>
              <a:defRPr/>
            </a:pPr>
            <a:r>
              <a:rPr lang="en-US" dirty="0" smtClean="0">
                <a:ea typeface="+mn-ea"/>
                <a:cs typeface="+mn-cs"/>
              </a:rPr>
              <a:t>Amino</a:t>
            </a:r>
          </a:p>
          <a:p>
            <a:pPr marL="2286000" indent="0">
              <a:tabLst>
                <a:tab pos="2681288" algn="l"/>
              </a:tabLst>
              <a:defRPr/>
            </a:pPr>
            <a:r>
              <a:rPr lang="en-US" dirty="0" err="1" smtClean="0">
                <a:ea typeface="+mn-ea"/>
                <a:cs typeface="+mn-cs"/>
              </a:rPr>
              <a:t>Sulfhydryl</a:t>
            </a:r>
            <a:endParaRPr lang="en-US" dirty="0" smtClean="0">
              <a:ea typeface="+mn-ea"/>
              <a:cs typeface="+mn-cs"/>
            </a:endParaRPr>
          </a:p>
          <a:p>
            <a:pPr marL="2286000" indent="0">
              <a:tabLst>
                <a:tab pos="2681288" algn="l"/>
              </a:tabLst>
              <a:defRPr/>
            </a:pPr>
            <a:r>
              <a:rPr lang="en-US" dirty="0" smtClean="0">
                <a:ea typeface="+mn-ea"/>
                <a:cs typeface="+mn-cs"/>
              </a:rPr>
              <a:t>Phosphate</a:t>
            </a:r>
          </a:p>
          <a:p>
            <a:pPr marL="2286000" indent="0">
              <a:tabLst>
                <a:tab pos="2681288" algn="l"/>
              </a:tabLst>
              <a:defRPr/>
            </a:pPr>
            <a:r>
              <a:rPr lang="en-US" dirty="0" smtClean="0">
                <a:ea typeface="+mn-ea"/>
                <a:cs typeface="+mn-cs"/>
              </a:rPr>
              <a:t>Methyl</a:t>
            </a:r>
          </a:p>
          <a:p>
            <a:pPr marL="2286000" indent="0">
              <a:tabLst>
                <a:tab pos="2681288" algn="l"/>
              </a:tabLst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Diversity of molecules</a:t>
            </a:r>
          </a:p>
        </p:txBody>
      </p:sp>
      <p:sp>
        <p:nvSpPr>
          <p:cNvPr id="399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69888" y="1293813"/>
            <a:ext cx="5930900" cy="4419600"/>
          </a:xfrm>
        </p:spPr>
        <p:txBody>
          <a:bodyPr/>
          <a:lstStyle/>
          <a:p>
            <a:pPr eaLnBrk="1" hangingPunct="1"/>
            <a:r>
              <a:rPr lang="en-US" altLang="en-US" smtClean="0"/>
              <a:t>Substitute other atoms or groups around the carbon</a:t>
            </a:r>
          </a:p>
          <a:p>
            <a:pPr lvl="1" eaLnBrk="1" hangingPunct="1"/>
            <a:r>
              <a:rPr lang="en-US" altLang="en-US" smtClean="0"/>
              <a:t>ethane vs. ethanol</a:t>
            </a:r>
          </a:p>
          <a:p>
            <a:pPr marL="1085850" lvl="2" eaLnBrk="1" hangingPunct="1">
              <a:lnSpc>
                <a:spcPct val="110000"/>
              </a:lnSpc>
            </a:pPr>
            <a:r>
              <a:rPr lang="en-US" altLang="en-US" sz="2600" smtClean="0"/>
              <a:t>H replaced by an </a:t>
            </a:r>
            <a:r>
              <a:rPr lang="en-US" altLang="en-US" sz="2600" u="sng" smtClean="0">
                <a:solidFill>
                  <a:srgbClr val="CC0000"/>
                </a:solidFill>
              </a:rPr>
              <a:t>hydroxyl group</a:t>
            </a:r>
            <a:r>
              <a:rPr lang="en-US" altLang="en-US" sz="2600" smtClean="0"/>
              <a:t> (–OH)</a:t>
            </a:r>
          </a:p>
          <a:p>
            <a:pPr marL="1085850" lvl="2" eaLnBrk="1" hangingPunct="1">
              <a:lnSpc>
                <a:spcPct val="110000"/>
              </a:lnSpc>
            </a:pPr>
            <a:r>
              <a:rPr lang="en-US" altLang="en-US" sz="2600" smtClean="0"/>
              <a:t>nonpolar vs. polar</a:t>
            </a:r>
          </a:p>
          <a:p>
            <a:pPr marL="1085850" lvl="2" eaLnBrk="1" hangingPunct="1">
              <a:lnSpc>
                <a:spcPct val="110000"/>
              </a:lnSpc>
            </a:pPr>
            <a:r>
              <a:rPr lang="en-US" altLang="en-US" sz="2600" smtClean="0"/>
              <a:t>gas vs. liquid</a:t>
            </a:r>
          </a:p>
          <a:p>
            <a:pPr marL="1085850" lvl="2" eaLnBrk="1" hangingPunct="1">
              <a:lnSpc>
                <a:spcPct val="110000"/>
              </a:lnSpc>
            </a:pPr>
            <a:r>
              <a:rPr lang="en-US" altLang="en-US" sz="2600" smtClean="0"/>
              <a:t>biological effects!</a:t>
            </a:r>
            <a:endParaRPr lang="en-US" altLang="en-US" smtClean="0"/>
          </a:p>
        </p:txBody>
      </p: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1522413" y="6342063"/>
            <a:ext cx="1963737" cy="427037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b="1">
                <a:solidFill>
                  <a:srgbClr val="CC0000"/>
                </a:solidFill>
              </a:rPr>
              <a:t>ethane (C</a:t>
            </a:r>
            <a:r>
              <a:rPr lang="en-US" altLang="en-US" sz="2200" b="1" baseline="-25000">
                <a:solidFill>
                  <a:srgbClr val="CC0000"/>
                </a:solidFill>
              </a:rPr>
              <a:t>2</a:t>
            </a:r>
            <a:r>
              <a:rPr lang="en-US" altLang="en-US" sz="2200" b="1">
                <a:solidFill>
                  <a:srgbClr val="CC0000"/>
                </a:solidFill>
              </a:rPr>
              <a:t>H</a:t>
            </a:r>
            <a:r>
              <a:rPr lang="en-US" altLang="en-US" sz="2200" b="1" baseline="-25000">
                <a:solidFill>
                  <a:srgbClr val="CC0000"/>
                </a:solidFill>
              </a:rPr>
              <a:t>6</a:t>
            </a:r>
            <a:r>
              <a:rPr lang="en-US" altLang="en-US" sz="2200" b="1">
                <a:solidFill>
                  <a:srgbClr val="CC0000"/>
                </a:solidFill>
              </a:rPr>
              <a:t>)</a:t>
            </a:r>
            <a:endParaRPr lang="en-US" altLang="en-US" sz="3000" b="1">
              <a:solidFill>
                <a:srgbClr val="CC0000"/>
              </a:solidFill>
            </a:endParaRPr>
          </a:p>
        </p:txBody>
      </p:sp>
      <p:grpSp>
        <p:nvGrpSpPr>
          <p:cNvPr id="399372" name="Group 12"/>
          <p:cNvGrpSpPr>
            <a:grpSpLocks/>
          </p:cNvGrpSpPr>
          <p:nvPr/>
        </p:nvGrpSpPr>
        <p:grpSpPr bwMode="auto">
          <a:xfrm>
            <a:off x="152400" y="5127625"/>
            <a:ext cx="4394200" cy="1206500"/>
            <a:chOff x="96" y="3230"/>
            <a:chExt cx="2768" cy="760"/>
          </a:xfrm>
        </p:grpSpPr>
        <p:graphicFrame>
          <p:nvGraphicFramePr>
            <p:cNvPr id="17420" name="Object 6"/>
            <p:cNvGraphicFramePr>
              <a:graphicFrameLocks noChangeAspect="1"/>
            </p:cNvGraphicFramePr>
            <p:nvPr/>
          </p:nvGraphicFramePr>
          <p:xfrm>
            <a:off x="2096" y="3322"/>
            <a:ext cx="768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6" name="Document" r:id="rId4" imgW="1246638" imgH="1097319" progId="Word.Document.8">
                    <p:embed/>
                  </p:oleObj>
                </mc:Choice>
                <mc:Fallback>
                  <p:oleObj name="Document" r:id="rId4" imgW="1246638" imgH="1097319" progId="Word.Document.8">
                    <p:embed/>
                    <p:pic>
                      <p:nvPicPr>
                        <p:cNvPr id="1742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6" y="3322"/>
                          <a:ext cx="768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421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" y="3234"/>
              <a:ext cx="960" cy="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22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230"/>
              <a:ext cx="960" cy="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99373" name="Group 13"/>
          <p:cNvGrpSpPr>
            <a:grpSpLocks/>
          </p:cNvGrpSpPr>
          <p:nvPr/>
        </p:nvGrpSpPr>
        <p:grpSpPr bwMode="auto">
          <a:xfrm>
            <a:off x="5411788" y="4924425"/>
            <a:ext cx="3390900" cy="1384300"/>
            <a:chOff x="3409" y="3172"/>
            <a:chExt cx="2136" cy="872"/>
          </a:xfrm>
        </p:grpSpPr>
        <p:graphicFrame>
          <p:nvGraphicFramePr>
            <p:cNvPr id="17418" name="Object 4"/>
            <p:cNvGraphicFramePr>
              <a:graphicFrameLocks noChangeAspect="1"/>
            </p:cNvGraphicFramePr>
            <p:nvPr/>
          </p:nvGraphicFramePr>
          <p:xfrm>
            <a:off x="4568" y="3239"/>
            <a:ext cx="977" cy="6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7" name="Document" r:id="rId8" imgW="1627693" imgH="1054712" progId="Word.Document.8">
                    <p:embed/>
                  </p:oleObj>
                </mc:Choice>
                <mc:Fallback>
                  <p:oleObj name="Document" r:id="rId8" imgW="1627693" imgH="1054712" progId="Word.Document.8">
                    <p:embed/>
                    <p:pic>
                      <p:nvPicPr>
                        <p:cNvPr id="1741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8" y="3239"/>
                          <a:ext cx="977" cy="6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419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" y="3172"/>
              <a:ext cx="1063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5884863" y="6340475"/>
            <a:ext cx="2476500" cy="427038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b="1">
                <a:solidFill>
                  <a:srgbClr val="CC0000"/>
                </a:solidFill>
              </a:rPr>
              <a:t>ethanol (C</a:t>
            </a:r>
            <a:r>
              <a:rPr lang="en-US" altLang="en-US" sz="2200" b="1" baseline="-25000">
                <a:solidFill>
                  <a:srgbClr val="CC0000"/>
                </a:solidFill>
              </a:rPr>
              <a:t>2</a:t>
            </a:r>
            <a:r>
              <a:rPr lang="en-US" altLang="en-US" sz="2200" b="1">
                <a:solidFill>
                  <a:srgbClr val="CC0000"/>
                </a:solidFill>
              </a:rPr>
              <a:t>H</a:t>
            </a:r>
            <a:r>
              <a:rPr lang="en-US" altLang="en-US" sz="2200" b="1" baseline="-25000">
                <a:solidFill>
                  <a:srgbClr val="CC0000"/>
                </a:solidFill>
              </a:rPr>
              <a:t>5</a:t>
            </a:r>
            <a:r>
              <a:rPr lang="en-US" altLang="en-US" sz="2200" b="1">
                <a:solidFill>
                  <a:srgbClr val="CC0000"/>
                </a:solidFill>
              </a:rPr>
              <a:t>OH)</a:t>
            </a:r>
          </a:p>
        </p:txBody>
      </p:sp>
      <p:pic>
        <p:nvPicPr>
          <p:cNvPr id="39937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30"/>
          <a:stretch>
            <a:fillRect/>
          </a:stretch>
        </p:blipFill>
        <p:spPr bwMode="auto">
          <a:xfrm>
            <a:off x="8174038" y="2536825"/>
            <a:ext cx="96996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74" name="Picture 14" descr="s-838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615950"/>
            <a:ext cx="2114550" cy="3217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9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04_09_aChemicalGroup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6350"/>
            <a:ext cx="71628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04_09_bChemicalGroup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92162"/>
          </a:xfrm>
        </p:spPr>
        <p:txBody>
          <a:bodyPr/>
          <a:lstStyle/>
          <a:p>
            <a:r>
              <a:rPr lang="en-US" altLang="en-US" smtClean="0"/>
              <a:t>Functional Groups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9144001" cy="571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6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38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Functional Group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Molecular Formula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Names &amp; Characteristics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Draw an Example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8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Hydroxyl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-OH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Alcohols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Ethanol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8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Carbonyl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&gt;CO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Ketones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(inside skeleton)</a:t>
                      </a:r>
                    </a:p>
                    <a:p>
                      <a:pPr algn="ctr"/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Aldehydes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(at end)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Acetone</a:t>
                      </a:r>
                    </a:p>
                    <a:p>
                      <a:pPr algn="ctr"/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Propanol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5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Carboxyl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-COOH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Carboxylic acids (organic acids)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Acetic acid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4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Amino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-NH</a:t>
                      </a:r>
                      <a:r>
                        <a:rPr lang="en-US" sz="18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Amines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Glycine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2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Sulfhydryl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-SH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Thiols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Ethanethiol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01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Phosphate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-OPO</a:t>
                      </a:r>
                      <a:r>
                        <a:rPr lang="en-US" sz="1800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800" baseline="30000" dirty="0" smtClean="0">
                          <a:latin typeface="Arial" pitchFamily="34" charset="0"/>
                          <a:cs typeface="Arial" pitchFamily="34" charset="0"/>
                        </a:rPr>
                        <a:t>2- 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/ -OPO</a:t>
                      </a:r>
                      <a:r>
                        <a:rPr lang="en-US" sz="1800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18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Organic phosphates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Glycerol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phosphate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01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Methyl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-CH</a:t>
                      </a:r>
                      <a:r>
                        <a:rPr lang="en-US" sz="1800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Methylated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compounds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5-methyl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cytidine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9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r="31500" b="13187"/>
          <a:stretch>
            <a:fillRect/>
          </a:stretch>
        </p:blipFill>
        <p:spPr bwMode="auto">
          <a:xfrm>
            <a:off x="7473950" y="249238"/>
            <a:ext cx="1624013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study Carbon?</a:t>
            </a:r>
          </a:p>
        </p:txBody>
      </p:sp>
      <p:sp>
        <p:nvSpPr>
          <p:cNvPr id="3747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06450" y="1371600"/>
            <a:ext cx="7924800" cy="53467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All of life is built on carbon </a:t>
            </a:r>
          </a:p>
          <a:p>
            <a:pPr eaLnBrk="1" hangingPunct="1"/>
            <a:r>
              <a:rPr lang="en-US" altLang="en-US" sz="3200" smtClean="0"/>
              <a:t>Cells</a:t>
            </a:r>
            <a:r>
              <a:rPr lang="en-US" altLang="en-US" sz="3400" smtClean="0"/>
              <a:t> </a:t>
            </a:r>
          </a:p>
          <a:p>
            <a:pPr lvl="1" eaLnBrk="1" hangingPunct="1"/>
            <a:r>
              <a:rPr lang="en-US" altLang="en-US" sz="3000" smtClean="0"/>
              <a:t>~72% H</a:t>
            </a:r>
            <a:r>
              <a:rPr lang="en-US" altLang="en-US" sz="3000" baseline="-25000" smtClean="0"/>
              <a:t>2</a:t>
            </a:r>
            <a:r>
              <a:rPr lang="en-US" altLang="en-US" sz="3000" smtClean="0"/>
              <a:t>O </a:t>
            </a:r>
          </a:p>
          <a:p>
            <a:pPr lvl="1" eaLnBrk="1" hangingPunct="1"/>
            <a:r>
              <a:rPr lang="en-US" altLang="en-US" sz="3000" smtClean="0"/>
              <a:t>~25% carbon compounds</a:t>
            </a:r>
            <a:endParaRPr lang="en-US" altLang="en-US" sz="3200" smtClean="0"/>
          </a:p>
          <a:p>
            <a:pPr marL="1203325" lvl="2" indent="-288925" eaLnBrk="1" hangingPunct="1"/>
            <a:r>
              <a:rPr lang="en-US" altLang="en-US" sz="2800" smtClean="0"/>
              <a:t>carbohydrates</a:t>
            </a:r>
          </a:p>
          <a:p>
            <a:pPr marL="1203325" lvl="2" indent="-288925" eaLnBrk="1" hangingPunct="1"/>
            <a:r>
              <a:rPr lang="en-US" altLang="en-US" sz="2800" smtClean="0"/>
              <a:t>lipids</a:t>
            </a:r>
          </a:p>
          <a:p>
            <a:pPr marL="1203325" lvl="2" indent="-288925" eaLnBrk="1" hangingPunct="1"/>
            <a:r>
              <a:rPr lang="en-US" altLang="en-US" sz="2800" smtClean="0"/>
              <a:t>proteins </a:t>
            </a:r>
          </a:p>
          <a:p>
            <a:pPr marL="1203325" lvl="2" indent="-288925" eaLnBrk="1" hangingPunct="1"/>
            <a:r>
              <a:rPr lang="en-US" altLang="en-US" sz="2800" smtClean="0"/>
              <a:t>nucleic acids</a:t>
            </a:r>
          </a:p>
          <a:p>
            <a:pPr lvl="1" eaLnBrk="1" hangingPunct="1"/>
            <a:r>
              <a:rPr lang="en-US" altLang="en-US" sz="3000" smtClean="0"/>
              <a:t>~3% salts </a:t>
            </a:r>
          </a:p>
          <a:p>
            <a:pPr marL="1203325" lvl="2" indent="-288925" eaLnBrk="1" hangingPunct="1"/>
            <a:r>
              <a:rPr lang="en-US" altLang="en-US" sz="2600" smtClean="0"/>
              <a:t>Na, Cl, K…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3656013"/>
            <a:ext cx="4092575" cy="30495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</a:extLst>
        </p:spPr>
      </p:pic>
      <p:pic>
        <p:nvPicPr>
          <p:cNvPr id="37479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27000" b="3796"/>
          <a:stretch>
            <a:fillRect/>
          </a:stretch>
        </p:blipFill>
        <p:spPr bwMode="auto">
          <a:xfrm>
            <a:off x="6656388" y="1574800"/>
            <a:ext cx="1863725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12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Hydroxyl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24116" y="1377697"/>
            <a:ext cx="3817938" cy="2514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Tx/>
            </a:pPr>
            <a:r>
              <a:rPr lang="en-US" altLang="en-US" sz="2600" dirty="0" smtClean="0"/>
              <a:t>–OH</a:t>
            </a:r>
          </a:p>
          <a:p>
            <a:pPr lvl="1" eaLnBrk="1" hangingPunct="1">
              <a:lnSpc>
                <a:spcPct val="80000"/>
              </a:lnSpc>
              <a:buClrTx/>
            </a:pPr>
            <a:r>
              <a:rPr lang="en-US" altLang="en-US" sz="2400" dirty="0" smtClean="0"/>
              <a:t>organic compounds with OH = </a:t>
            </a:r>
            <a:r>
              <a:rPr lang="en-US" altLang="en-US" sz="2400" u="sng" dirty="0" smtClean="0">
                <a:solidFill>
                  <a:srgbClr val="CC0000"/>
                </a:solidFill>
              </a:rPr>
              <a:t>alcohols</a:t>
            </a:r>
            <a:r>
              <a:rPr lang="en-US" altLang="en-US" sz="2400" dirty="0" smtClean="0"/>
              <a:t> </a:t>
            </a:r>
          </a:p>
          <a:p>
            <a:pPr lvl="1" eaLnBrk="1" hangingPunct="1">
              <a:lnSpc>
                <a:spcPct val="80000"/>
              </a:lnSpc>
              <a:buClrTx/>
            </a:pPr>
            <a:r>
              <a:rPr lang="en-US" altLang="en-US" sz="2400" dirty="0" smtClean="0"/>
              <a:t>names typically end in </a:t>
            </a:r>
            <a:r>
              <a:rPr lang="en-US" altLang="en-US" sz="2400" i="1" dirty="0" smtClean="0">
                <a:solidFill>
                  <a:schemeClr val="tx2"/>
                </a:solidFill>
              </a:rPr>
              <a:t>-</a:t>
            </a:r>
            <a:r>
              <a:rPr lang="en-US" altLang="en-US" sz="2400" i="1" dirty="0" err="1" smtClean="0">
                <a:solidFill>
                  <a:schemeClr val="tx2"/>
                </a:solidFill>
              </a:rPr>
              <a:t>ol</a:t>
            </a:r>
            <a:endParaRPr lang="en-US" altLang="en-US" sz="2400" dirty="0" smtClean="0"/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 smtClean="0"/>
              <a:t>ethanol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6546" r="1666"/>
          <a:stretch>
            <a:fillRect/>
          </a:stretch>
        </p:blipFill>
        <p:spPr bwMode="auto">
          <a:xfrm>
            <a:off x="669925" y="4022725"/>
            <a:ext cx="7956550" cy="1957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54" b="47368"/>
          <a:stretch>
            <a:fillRect/>
          </a:stretch>
        </p:blipFill>
        <p:spPr bwMode="auto">
          <a:xfrm>
            <a:off x="7162800" y="431800"/>
            <a:ext cx="1422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06" name="Picture 6" descr="ethanol%20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804863"/>
            <a:ext cx="46101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9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72" b="66783"/>
          <a:stretch>
            <a:fillRect/>
          </a:stretch>
        </p:blipFill>
        <p:spPr bwMode="auto">
          <a:xfrm>
            <a:off x="7162800" y="373063"/>
            <a:ext cx="1930400" cy="145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Carbonyl</a:t>
            </a:r>
          </a:p>
        </p:txBody>
      </p:sp>
      <p:sp>
        <p:nvSpPr>
          <p:cNvPr id="1946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68288" y="1311275"/>
            <a:ext cx="4827587" cy="22733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100" smtClean="0"/>
              <a:t>C=O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O double bonded to C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000" smtClean="0"/>
              <a:t>if C=O at end molecule = </a:t>
            </a:r>
            <a:r>
              <a:rPr lang="en-US" altLang="en-US" sz="2000" u="sng" smtClean="0">
                <a:solidFill>
                  <a:srgbClr val="CC0000"/>
                </a:solidFill>
              </a:rPr>
              <a:t>aldehyde</a:t>
            </a:r>
            <a:endParaRPr lang="en-US" altLang="en-US" sz="2000" smtClean="0"/>
          </a:p>
          <a:p>
            <a:pPr lvl="2" eaLnBrk="1" hangingPunct="1">
              <a:lnSpc>
                <a:spcPct val="110000"/>
              </a:lnSpc>
            </a:pPr>
            <a:r>
              <a:rPr lang="en-US" altLang="en-US" sz="2000" smtClean="0"/>
              <a:t>if C=O in middle of molecule = </a:t>
            </a:r>
            <a:r>
              <a:rPr lang="en-US" altLang="en-US" sz="2000" u="sng" smtClean="0">
                <a:solidFill>
                  <a:srgbClr val="CC0000"/>
                </a:solidFill>
              </a:rPr>
              <a:t>ketone</a:t>
            </a:r>
            <a:endParaRPr lang="en-US" altLang="en-US" sz="2000" u="sng" smtClean="0">
              <a:solidFill>
                <a:schemeClr val="tx2"/>
              </a:solidFill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156" r="1666"/>
          <a:stretch>
            <a:fillRect/>
          </a:stretch>
        </p:blipFill>
        <p:spPr bwMode="auto">
          <a:xfrm>
            <a:off x="1706563" y="4027488"/>
            <a:ext cx="6130925" cy="2398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54" name="Picture 6" descr="istockphoto_1169175_snake_frog_preserved_in_j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133475"/>
            <a:ext cx="2132013" cy="257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27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12"/>
          <a:stretch>
            <a:fillRect/>
          </a:stretch>
        </p:blipFill>
        <p:spPr bwMode="auto">
          <a:xfrm>
            <a:off x="6934200" y="381000"/>
            <a:ext cx="19939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Carboxyl </a:t>
            </a:r>
          </a:p>
        </p:txBody>
      </p:sp>
      <p:sp>
        <p:nvSpPr>
          <p:cNvPr id="2048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5113338" cy="3009900"/>
          </a:xfrm>
          <a:noFill/>
        </p:spPr>
        <p:txBody>
          <a:bodyPr/>
          <a:lstStyle/>
          <a:p>
            <a:pPr eaLnBrk="1" hangingPunct="1"/>
            <a:r>
              <a:rPr lang="en-US" altLang="en-US" sz="2600" smtClean="0"/>
              <a:t>–COOH </a:t>
            </a:r>
          </a:p>
          <a:p>
            <a:pPr lvl="1" eaLnBrk="1" hangingPunct="1"/>
            <a:r>
              <a:rPr lang="en-US" altLang="en-US" sz="2400" smtClean="0"/>
              <a:t>C double bonded to O &amp; single bonded to OH group</a:t>
            </a:r>
          </a:p>
          <a:p>
            <a:pPr lvl="2" eaLnBrk="1" hangingPunct="1"/>
            <a:r>
              <a:rPr lang="en-US" altLang="en-US" sz="2200" smtClean="0"/>
              <a:t>compounds with COOH = </a:t>
            </a:r>
            <a:r>
              <a:rPr lang="en-US" altLang="en-US" sz="2200" u="sng" smtClean="0">
                <a:solidFill>
                  <a:srgbClr val="CC0000"/>
                </a:solidFill>
              </a:rPr>
              <a:t>acids</a:t>
            </a:r>
            <a:endParaRPr lang="en-US" altLang="en-US" sz="2200" u="sng" smtClean="0">
              <a:solidFill>
                <a:schemeClr val="tx2"/>
              </a:solidFill>
            </a:endParaRPr>
          </a:p>
          <a:p>
            <a:pPr lvl="3" eaLnBrk="1" hangingPunct="1"/>
            <a:r>
              <a:rPr lang="en-US" altLang="en-US" smtClean="0"/>
              <a:t>fatty acids</a:t>
            </a:r>
          </a:p>
          <a:p>
            <a:pPr lvl="3" eaLnBrk="1" hangingPunct="1"/>
            <a:r>
              <a:rPr lang="en-US" altLang="en-US" smtClean="0"/>
              <a:t>amino acids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687" r="1666" b="20149"/>
          <a:stretch>
            <a:fillRect/>
          </a:stretch>
        </p:blipFill>
        <p:spPr bwMode="auto">
          <a:xfrm>
            <a:off x="695325" y="4691063"/>
            <a:ext cx="7956550" cy="1970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702" name="Picture 6" descr="istockphoto_1032952_lemon_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1644650"/>
            <a:ext cx="1809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6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95"/>
          <a:stretch>
            <a:fillRect/>
          </a:stretch>
        </p:blipFill>
        <p:spPr bwMode="auto">
          <a:xfrm>
            <a:off x="7391400" y="419100"/>
            <a:ext cx="15367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Amino</a:t>
            </a:r>
          </a:p>
        </p:txBody>
      </p:sp>
      <p:sp>
        <p:nvSpPr>
          <p:cNvPr id="2150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3187700"/>
          </a:xfrm>
        </p:spPr>
        <p:txBody>
          <a:bodyPr/>
          <a:lstStyle/>
          <a:p>
            <a:pPr eaLnBrk="1" hangingPunct="1"/>
            <a:r>
              <a:rPr lang="en-US" altLang="en-US" smtClean="0"/>
              <a:t>-NH</a:t>
            </a:r>
            <a:r>
              <a:rPr lang="en-US" altLang="en-US" baseline="-25000" smtClean="0"/>
              <a:t>2</a:t>
            </a:r>
            <a:r>
              <a:rPr lang="en-US" altLang="en-US" smtClean="0">
                <a:solidFill>
                  <a:srgbClr val="000000"/>
                </a:solidFill>
              </a:rPr>
              <a:t>  </a:t>
            </a:r>
          </a:p>
          <a:p>
            <a:pPr lvl="1" eaLnBrk="1" hangingPunct="1">
              <a:buClrTx/>
            </a:pPr>
            <a:r>
              <a:rPr lang="en-US" altLang="en-US" smtClean="0"/>
              <a:t>N attached to 2 H</a:t>
            </a:r>
            <a:endParaRPr lang="en-US" altLang="en-US" sz="240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z="2600" smtClean="0"/>
              <a:t>compounds with NH</a:t>
            </a:r>
            <a:r>
              <a:rPr lang="en-US" altLang="en-US" sz="2600" baseline="-25000" smtClean="0"/>
              <a:t>2</a:t>
            </a:r>
            <a:r>
              <a:rPr lang="en-US" altLang="en-US" sz="2600" smtClean="0"/>
              <a:t> = </a:t>
            </a:r>
            <a:r>
              <a:rPr lang="en-US" altLang="en-US" sz="2600" u="sng" smtClean="0">
                <a:solidFill>
                  <a:srgbClr val="CC0000"/>
                </a:solidFill>
              </a:rPr>
              <a:t>amines</a:t>
            </a:r>
            <a:endParaRPr lang="en-US" altLang="en-US" u="sng" smtClean="0">
              <a:solidFill>
                <a:schemeClr val="tx2"/>
              </a:solidFill>
            </a:endParaRPr>
          </a:p>
          <a:p>
            <a:pPr lvl="3" eaLnBrk="1" hangingPunct="1">
              <a:lnSpc>
                <a:spcPct val="80000"/>
              </a:lnSpc>
            </a:pPr>
            <a:r>
              <a:rPr lang="en-US" altLang="en-US" sz="2400" smtClean="0"/>
              <a:t>amino acids</a:t>
            </a:r>
            <a:endParaRPr lang="en-US" altLang="en-US" smtClean="0"/>
          </a:p>
          <a:p>
            <a:pPr lvl="2" eaLnBrk="1" hangingPunct="1">
              <a:lnSpc>
                <a:spcPct val="110000"/>
              </a:lnSpc>
            </a:pPr>
            <a:r>
              <a:rPr lang="en-US" altLang="en-US" sz="2600" smtClean="0"/>
              <a:t>NH</a:t>
            </a:r>
            <a:r>
              <a:rPr lang="en-US" altLang="en-US" sz="2600" baseline="-25000" smtClean="0"/>
              <a:t>2</a:t>
            </a:r>
            <a:r>
              <a:rPr lang="en-US" altLang="en-US" sz="2600" smtClean="0"/>
              <a:t> acts as base</a:t>
            </a:r>
            <a:r>
              <a:rPr lang="en-US" altLang="en-US" smtClean="0"/>
              <a:t> </a:t>
            </a:r>
          </a:p>
          <a:p>
            <a:pPr lvl="3" eaLnBrk="1" hangingPunct="1">
              <a:lnSpc>
                <a:spcPct val="110000"/>
              </a:lnSpc>
            </a:pPr>
            <a:r>
              <a:rPr lang="en-US" altLang="en-US" sz="2400" smtClean="0"/>
              <a:t>ammonia picks up H</a:t>
            </a:r>
            <a:r>
              <a:rPr lang="en-US" altLang="en-US" sz="2400" baseline="30000" smtClean="0"/>
              <a:t>+</a:t>
            </a:r>
            <a:r>
              <a:rPr lang="en-US" altLang="en-US" sz="2400" smtClean="0"/>
              <a:t> from solution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618" r="2499" b="26183"/>
          <a:stretch>
            <a:fillRect/>
          </a:stretch>
        </p:blipFill>
        <p:spPr bwMode="auto">
          <a:xfrm>
            <a:off x="981075" y="4700588"/>
            <a:ext cx="7523163" cy="17795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6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Sulfhydryl 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87400" y="1371600"/>
            <a:ext cx="8356600" cy="2413000"/>
          </a:xfrm>
        </p:spPr>
        <p:txBody>
          <a:bodyPr/>
          <a:lstStyle/>
          <a:p>
            <a:pPr eaLnBrk="1" hangingPunct="1"/>
            <a:r>
              <a:rPr lang="en-US" altLang="en-US" smtClean="0"/>
              <a:t>–SH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</a:p>
          <a:p>
            <a:pPr lvl="1" eaLnBrk="1" hangingPunct="1">
              <a:buClrTx/>
            </a:pPr>
            <a:r>
              <a:rPr lang="en-US" altLang="en-US" smtClean="0"/>
              <a:t>S bonded to H</a:t>
            </a:r>
          </a:p>
          <a:p>
            <a:pPr lvl="2" eaLnBrk="1" hangingPunct="1"/>
            <a:r>
              <a:rPr lang="en-US" altLang="en-US" sz="2600" smtClean="0"/>
              <a:t>compounds with SH = </a:t>
            </a:r>
            <a:r>
              <a:rPr lang="en-US" altLang="en-US" sz="2600" u="sng" smtClean="0">
                <a:solidFill>
                  <a:srgbClr val="CC0000"/>
                </a:solidFill>
              </a:rPr>
              <a:t>thiols</a:t>
            </a:r>
            <a:endParaRPr lang="en-US" altLang="en-US" sz="2600" smtClean="0"/>
          </a:p>
          <a:p>
            <a:pPr lvl="2" eaLnBrk="1" hangingPunct="1"/>
            <a:r>
              <a:rPr lang="en-US" altLang="en-US" sz="2600" smtClean="0"/>
              <a:t>SH groups stabilize the structure of proteins</a:t>
            </a:r>
            <a:endParaRPr lang="en-US" altLang="en-US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3654" r="2499"/>
          <a:stretch>
            <a:fillRect/>
          </a:stretch>
        </p:blipFill>
        <p:spPr bwMode="auto">
          <a:xfrm>
            <a:off x="1058863" y="4256088"/>
            <a:ext cx="7594600" cy="1738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12"/>
          <a:stretch>
            <a:fillRect/>
          </a:stretch>
        </p:blipFill>
        <p:spPr bwMode="auto">
          <a:xfrm>
            <a:off x="7543800" y="457200"/>
            <a:ext cx="11557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2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" r="65897"/>
          <a:stretch>
            <a:fillRect/>
          </a:stretch>
        </p:blipFill>
        <p:spPr bwMode="auto">
          <a:xfrm>
            <a:off x="6819900" y="395288"/>
            <a:ext cx="2247900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Phosphate </a:t>
            </a:r>
          </a:p>
        </p:txBody>
      </p:sp>
      <p:sp>
        <p:nvSpPr>
          <p:cNvPr id="2355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49300" y="1371600"/>
            <a:ext cx="8394700" cy="35433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–PO</a:t>
            </a:r>
            <a:r>
              <a:rPr lang="en-US" altLang="en-US" baseline="-25000" smtClean="0"/>
              <a:t>4</a:t>
            </a:r>
            <a:endParaRPr lang="en-US" altLang="en-US" sz="2600" smtClean="0"/>
          </a:p>
          <a:p>
            <a:pPr lvl="1" eaLnBrk="1" hangingPunct="1">
              <a:lnSpc>
                <a:spcPct val="110000"/>
              </a:lnSpc>
            </a:pPr>
            <a:r>
              <a:rPr lang="en-US" altLang="en-US" smtClean="0"/>
              <a:t>P bound to 4 O</a:t>
            </a:r>
            <a:r>
              <a:rPr lang="en-US" altLang="en-US" sz="2400" smtClean="0"/>
              <a:t> 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600" smtClean="0"/>
              <a:t>connects to C through an O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600" smtClean="0"/>
              <a:t>lots of O = lots of negative charge</a:t>
            </a:r>
          </a:p>
          <a:p>
            <a:pPr lvl="3" eaLnBrk="1" hangingPunct="1">
              <a:lnSpc>
                <a:spcPct val="110000"/>
              </a:lnSpc>
            </a:pPr>
            <a:r>
              <a:rPr lang="en-US" altLang="en-US" sz="2200" smtClean="0"/>
              <a:t>highly reactive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600" smtClean="0"/>
              <a:t>transfers energy between organic molecules </a:t>
            </a:r>
          </a:p>
          <a:p>
            <a:pPr lvl="3" eaLnBrk="1" hangingPunct="1">
              <a:lnSpc>
                <a:spcPct val="110000"/>
              </a:lnSpc>
            </a:pPr>
            <a:r>
              <a:rPr lang="en-US" altLang="en-US" sz="2200" smtClean="0"/>
              <a:t>ATP, GTP, etc.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3618" r="1666"/>
          <a:stretch>
            <a:fillRect/>
          </a:stretch>
        </p:blipFill>
        <p:spPr bwMode="auto">
          <a:xfrm>
            <a:off x="1139825" y="5014913"/>
            <a:ext cx="7143750" cy="1639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6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smtClean="0"/>
              <a:t>Which functional group is responsible for this unfortunate event?</a:t>
            </a:r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94601" name="Picture 9" descr="sku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174750"/>
            <a:ext cx="28575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7" descr="bad_sm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4433888"/>
            <a:ext cx="3078162" cy="219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4602" name="AutoShape 10"/>
          <p:cNvSpPr>
            <a:spLocks noChangeArrowheads="1"/>
          </p:cNvSpPr>
          <p:nvPr/>
        </p:nvSpPr>
        <p:spPr bwMode="auto">
          <a:xfrm>
            <a:off x="2865438" y="1157288"/>
            <a:ext cx="3684587" cy="2016125"/>
          </a:xfrm>
          <a:prstGeom prst="cloudCallout">
            <a:avLst>
              <a:gd name="adj1" fmla="val -57324"/>
              <a:gd name="adj2" fmla="val 126144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Phew!  “W”!  Close skunk encounter?</a:t>
            </a:r>
          </a:p>
        </p:txBody>
      </p:sp>
      <p:pic>
        <p:nvPicPr>
          <p:cNvPr id="494597" name="Picture 5" descr="skche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2927350"/>
            <a:ext cx="4097338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86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I. Importance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b="1" u="sng" dirty="0" smtClean="0">
                <a:solidFill>
                  <a:srgbClr val="00B0F0"/>
                </a:solidFill>
                <a:ea typeface="+mn-ea"/>
                <a:cs typeface="+mn-cs"/>
              </a:rPr>
              <a:t>Organic chemistry</a:t>
            </a:r>
            <a:r>
              <a:rPr lang="en-US" dirty="0" smtClean="0">
                <a:ea typeface="+mn-ea"/>
                <a:cs typeface="+mn-cs"/>
              </a:rPr>
              <a:t>: branch of chemistry that specializes in study of carbon compounds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u="sng" dirty="0" smtClean="0">
                <a:solidFill>
                  <a:srgbClr val="00B0F0"/>
                </a:solidFill>
                <a:ea typeface="+mn-ea"/>
                <a:cs typeface="+mn-cs"/>
              </a:rPr>
              <a:t>Organic compounds</a:t>
            </a:r>
            <a:r>
              <a:rPr lang="en-US" dirty="0" smtClean="0">
                <a:ea typeface="+mn-ea"/>
                <a:cs typeface="+mn-cs"/>
              </a:rPr>
              <a:t>: contain Carbon (&amp; H)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B0F0"/>
                </a:solidFill>
                <a:ea typeface="+mn-ea"/>
                <a:cs typeface="+mn-cs"/>
              </a:rPr>
              <a:t>Major elements of life</a:t>
            </a:r>
            <a:r>
              <a:rPr lang="en-US" dirty="0" smtClean="0">
                <a:ea typeface="+mn-ea"/>
                <a:cs typeface="+mn-cs"/>
              </a:rPr>
              <a:t>: CHNOPS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Carbon can form large, complex, and diverse molecules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30722" name="Picture 2" descr="http://www.chem.purdue.edu/Orgdiv/Images/fuch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73575"/>
            <a:ext cx="35052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II. Diversity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257800"/>
          </a:xfrm>
        </p:spPr>
        <p:txBody>
          <a:bodyPr/>
          <a:lstStyle/>
          <a:p>
            <a:r>
              <a:rPr lang="en-US" altLang="en-US" dirty="0" smtClean="0"/>
              <a:t>It has 4 valence electrons </a:t>
            </a:r>
            <a:r>
              <a:rPr lang="en-US" altLang="en-US" b="1" dirty="0" smtClean="0">
                <a:solidFill>
                  <a:srgbClr val="00B0F0"/>
                </a:solidFill>
              </a:rPr>
              <a:t>(</a:t>
            </a:r>
            <a:r>
              <a:rPr lang="en-US" altLang="en-US" b="1" dirty="0" err="1" smtClean="0">
                <a:solidFill>
                  <a:srgbClr val="00B0F0"/>
                </a:solidFill>
              </a:rPr>
              <a:t>tetravalence</a:t>
            </a:r>
            <a:r>
              <a:rPr lang="en-US" altLang="en-US" b="1" dirty="0" smtClean="0">
                <a:solidFill>
                  <a:srgbClr val="00B0F0"/>
                </a:solidFill>
              </a:rPr>
              <a:t>)</a:t>
            </a:r>
            <a:endParaRPr lang="en-US" altLang="en-US" dirty="0" smtClean="0">
              <a:solidFill>
                <a:srgbClr val="00B0F0"/>
              </a:solidFill>
            </a:endParaRP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It can form up to 4 covalent bonds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200" dirty="0" smtClean="0"/>
              <a:t>Most frequent bonding partners: </a:t>
            </a:r>
            <a:r>
              <a:rPr lang="en-US" altLang="en-US" sz="3200" b="1" dirty="0" smtClean="0">
                <a:solidFill>
                  <a:srgbClr val="00B0F0"/>
                </a:solidFill>
              </a:rPr>
              <a:t>H, O, 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00462"/>
            <a:ext cx="2286000" cy="199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685800"/>
            <a:ext cx="3530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23" y="197803"/>
            <a:ext cx="4171950" cy="1325563"/>
          </a:xfrm>
        </p:spPr>
        <p:txBody>
          <a:bodyPr/>
          <a:lstStyle/>
          <a:p>
            <a:r>
              <a:rPr lang="en-US" altLang="en-US" dirty="0" smtClean="0"/>
              <a:t>II. Diversity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3810000" cy="129857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3"/>
              <a:defRPr/>
            </a:pPr>
            <a:r>
              <a:rPr lang="en-US" sz="2800" dirty="0" smtClean="0">
                <a:ea typeface="+mn-ea"/>
                <a:cs typeface="+mn-cs"/>
              </a:rPr>
              <a:t>Bonds can be single, double, or triple covalent bonds.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2800" dirty="0">
              <a:ea typeface="+mn-ea"/>
              <a:cs typeface="+mn-cs"/>
            </a:endParaRPr>
          </a:p>
        </p:txBody>
      </p:sp>
      <p:pic>
        <p:nvPicPr>
          <p:cNvPr id="47106" name="Picture 2" descr="http://chemwiki.ucdavis.edu/@api/deki/files/8564/=image0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106653"/>
            <a:ext cx="5029200" cy="1588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4589526" y="457200"/>
            <a:ext cx="4407955" cy="38755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II. Diversity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30763"/>
          </a:xfrm>
        </p:spPr>
        <p:txBody>
          <a:bodyPr/>
          <a:lstStyle/>
          <a:p>
            <a:pPr>
              <a:buFont typeface="Garamond" panose="02020404030301010803" pitchFamily="18" charset="0"/>
              <a:buAutoNum type="arabicPeriod" startAt="4"/>
            </a:pPr>
            <a:r>
              <a:rPr lang="en-US" altLang="en-US" dirty="0" smtClean="0"/>
              <a:t>Carbon can form large molecules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200" dirty="0" smtClean="0"/>
              <a:t>4 classes of </a:t>
            </a:r>
            <a:r>
              <a:rPr lang="en-US" altLang="en-US" sz="3200" b="1" dirty="0" smtClean="0">
                <a:solidFill>
                  <a:srgbClr val="00B0F0"/>
                </a:solidFill>
              </a:rPr>
              <a:t>macromolecules</a:t>
            </a:r>
            <a:r>
              <a:rPr lang="en-US" altLang="en-US" sz="3200" dirty="0" smtClean="0"/>
              <a:t>: carbohydrates, proteins, lipids, nucleic acids</a:t>
            </a:r>
          </a:p>
        </p:txBody>
      </p:sp>
      <p:pic>
        <p:nvPicPr>
          <p:cNvPr id="22531" name="Picture 3" descr="04_06_FatMolecule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48013"/>
            <a:ext cx="5638800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13585" r="27000" b="13585"/>
          <a:stretch>
            <a:fillRect/>
          </a:stretch>
        </p:blipFill>
        <p:spPr bwMode="auto">
          <a:xfrm>
            <a:off x="6172200" y="685800"/>
            <a:ext cx="2655888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Hydrocarbons</a:t>
            </a:r>
          </a:p>
        </p:txBody>
      </p:sp>
      <p:sp>
        <p:nvSpPr>
          <p:cNvPr id="3809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37732" y="1401763"/>
            <a:ext cx="7696200" cy="5334000"/>
          </a:xfrm>
        </p:spPr>
        <p:txBody>
          <a:bodyPr/>
          <a:lstStyle/>
          <a:p>
            <a:pPr lvl="1"/>
            <a:r>
              <a:rPr lang="en-US" altLang="en-US" sz="3200" dirty="0" smtClean="0"/>
              <a:t>consist </a:t>
            </a:r>
            <a:r>
              <a:rPr lang="en-US" altLang="en-US" sz="3200" dirty="0"/>
              <a:t>of only carbon and hydrogen</a:t>
            </a:r>
          </a:p>
          <a:p>
            <a:pPr lvl="1" eaLnBrk="1" hangingPunct="1"/>
            <a:r>
              <a:rPr lang="en-US" altLang="en-US" sz="3200" u="sng" dirty="0" smtClean="0">
                <a:solidFill>
                  <a:srgbClr val="CC0000"/>
                </a:solidFill>
              </a:rPr>
              <a:t>non-polar</a:t>
            </a:r>
            <a:r>
              <a:rPr lang="en-US" altLang="en-US" sz="3200" dirty="0" smtClean="0"/>
              <a:t> </a:t>
            </a:r>
          </a:p>
          <a:p>
            <a:pPr lvl="2" eaLnBrk="1" hangingPunct="1"/>
            <a:r>
              <a:rPr lang="en-US" altLang="en-US" sz="2800" dirty="0" smtClean="0"/>
              <a:t>not soluble in 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O</a:t>
            </a:r>
          </a:p>
          <a:p>
            <a:pPr lvl="2" eaLnBrk="1" hangingPunct="1"/>
            <a:r>
              <a:rPr lang="en-US" altLang="en-US" sz="2800" u="sng" dirty="0" smtClean="0">
                <a:solidFill>
                  <a:srgbClr val="CC0000"/>
                </a:solidFill>
              </a:rPr>
              <a:t>hydrophobic</a:t>
            </a:r>
            <a:endParaRPr lang="en-US" altLang="en-US" sz="2800" dirty="0" smtClean="0"/>
          </a:p>
          <a:p>
            <a:pPr lvl="1" eaLnBrk="1" hangingPunct="1"/>
            <a:r>
              <a:rPr lang="en-US" altLang="en-US" sz="3200" dirty="0" smtClean="0"/>
              <a:t>stable</a:t>
            </a:r>
          </a:p>
          <a:p>
            <a:pPr lvl="1" eaLnBrk="1" hangingPunct="1"/>
            <a:r>
              <a:rPr lang="en-US" altLang="en-US" sz="3200" dirty="0" smtClean="0"/>
              <a:t>very little attraction </a:t>
            </a:r>
            <a:br>
              <a:rPr lang="en-US" altLang="en-US" sz="3200" dirty="0" smtClean="0"/>
            </a:br>
            <a:r>
              <a:rPr lang="en-US" altLang="en-US" sz="3200" dirty="0" smtClean="0"/>
              <a:t>between molecules</a:t>
            </a:r>
          </a:p>
          <a:p>
            <a:pPr lvl="2" eaLnBrk="1" hangingPunct="1"/>
            <a:r>
              <a:rPr lang="en-US" altLang="en-US" sz="2800" dirty="0" smtClean="0"/>
              <a:t>a gas at room temperature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6748463" y="3244850"/>
            <a:ext cx="19843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>
                <a:solidFill>
                  <a:srgbClr val="CC0000"/>
                </a:solidFill>
              </a:rPr>
              <a:t>methane</a:t>
            </a:r>
            <a:br>
              <a:rPr lang="en-US" altLang="en-US" sz="2600" b="1">
                <a:solidFill>
                  <a:srgbClr val="CC0000"/>
                </a:solidFill>
              </a:rPr>
            </a:br>
            <a:r>
              <a:rPr lang="en-US" altLang="en-US" sz="2200" b="1">
                <a:solidFill>
                  <a:schemeClr val="tx2"/>
                </a:solidFill>
              </a:rPr>
              <a:t>(simplest HC)</a:t>
            </a:r>
            <a:endParaRPr lang="en-US" altLang="en-US" sz="2600" b="1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II. Diversity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Font typeface="Garamond" panose="02020404030301010803" pitchFamily="18" charset="0"/>
              <a:buAutoNum type="arabicPeriod" startAt="5"/>
            </a:pPr>
            <a:r>
              <a:rPr lang="en-US" altLang="en-US" smtClean="0"/>
              <a:t>Molecules can be chains, ring-shaped, or branched</a:t>
            </a:r>
          </a:p>
        </p:txBody>
      </p:sp>
      <p:pic>
        <p:nvPicPr>
          <p:cNvPr id="23555" name="Picture 3" descr="04_05_CarbonSkeleton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19388"/>
            <a:ext cx="6953250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II. Diversity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24" y="899318"/>
            <a:ext cx="8915400" cy="4983163"/>
          </a:xfrm>
        </p:spPr>
        <p:txBody>
          <a:bodyPr/>
          <a:lstStyle/>
          <a:p>
            <a:pPr>
              <a:buFont typeface="Garamond" panose="02020404030301010803" pitchFamily="18" charset="0"/>
              <a:buAutoNum type="arabicPeriod" startAt="6"/>
            </a:pPr>
            <a:r>
              <a:rPr lang="en-US" altLang="en-US" dirty="0" smtClean="0"/>
              <a:t>Forms </a:t>
            </a:r>
            <a:r>
              <a:rPr lang="en-US" altLang="en-US" b="1" u="sng" dirty="0" smtClean="0">
                <a:solidFill>
                  <a:srgbClr val="00B0F0"/>
                </a:solidFill>
              </a:rPr>
              <a:t>isomers</a:t>
            </a:r>
          </a:p>
          <a:p>
            <a:pPr lvl="1"/>
            <a:r>
              <a:rPr lang="en-US" altLang="en-US" dirty="0" smtClean="0"/>
              <a:t>Molecules have same molecular formula, but differ in atom arrangement</a:t>
            </a:r>
          </a:p>
          <a:p>
            <a:pPr lvl="1"/>
            <a:r>
              <a:rPr lang="en-US" altLang="en-US" u="sng" dirty="0" smtClean="0">
                <a:solidFill>
                  <a:srgbClr val="00B0F0"/>
                </a:solidFill>
              </a:rPr>
              <a:t>different structures</a:t>
            </a:r>
            <a:r>
              <a:rPr lang="en-US" altLang="en-US" dirty="0" smtClean="0">
                <a:solidFill>
                  <a:srgbClr val="00B0F0"/>
                </a:solidFill>
              </a:rPr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 </a:t>
            </a:r>
            <a:r>
              <a:rPr lang="en-US" altLang="en-US" u="sng" dirty="0" smtClean="0">
                <a:solidFill>
                  <a:srgbClr val="00B0F0"/>
                </a:solidFill>
                <a:sym typeface="Wingdings" panose="05000000000000000000" pitchFamily="2" charset="2"/>
              </a:rPr>
              <a:t>different properties/functions</a:t>
            </a:r>
          </a:p>
          <a:p>
            <a:r>
              <a:rPr lang="en-US" altLang="en-US" dirty="0"/>
              <a:t>Three types of isomers are</a:t>
            </a:r>
          </a:p>
          <a:p>
            <a:pPr lvl="1"/>
            <a:r>
              <a:rPr lang="en-US" altLang="en-US" sz="2600" dirty="0"/>
              <a:t>Structural</a:t>
            </a:r>
          </a:p>
          <a:p>
            <a:pPr lvl="1"/>
            <a:r>
              <a:rPr lang="en-US" altLang="en-US" sz="2600" dirty="0" smtClean="0"/>
              <a:t>Geometric/Cis-trans/</a:t>
            </a:r>
            <a:r>
              <a:rPr lang="en-US" altLang="en-US" sz="2600" dirty="0" err="1" smtClean="0"/>
              <a:t>sterio</a:t>
            </a:r>
            <a:endParaRPr lang="en-US" altLang="en-US" sz="2600" dirty="0"/>
          </a:p>
          <a:p>
            <a:pPr lvl="1"/>
            <a:r>
              <a:rPr lang="en-US" altLang="en-US" sz="2600" dirty="0" smtClean="0"/>
              <a:t>Enantiomers/Chiral</a:t>
            </a:r>
            <a:endParaRPr lang="en-US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380420"/>
              </p:ext>
            </p:extLst>
          </p:nvPr>
        </p:nvGraphicFramePr>
        <p:xfrm>
          <a:off x="0" y="3387851"/>
          <a:ext cx="91440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Structural Isomer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Cis</a:t>
                      </a:r>
                      <a:r>
                        <a:rPr lang="en-US" sz="2800" dirty="0" smtClean="0"/>
                        <a:t>-Trans Isomer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Enantiomers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Varies in covalent arrangement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Differ in spatial arrangement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Mirror images of molecules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05400"/>
            <a:ext cx="2286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257800"/>
            <a:ext cx="32591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5400"/>
            <a:ext cx="24955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771</Words>
  <Application>Microsoft Office PowerPoint</Application>
  <PresentationFormat>On-screen Show (4:3)</PresentationFormat>
  <Paragraphs>203</Paragraphs>
  <Slides>26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ＭＳ Ｐゴシック</vt:lpstr>
      <vt:lpstr>ＭＳ Ｐゴシック</vt:lpstr>
      <vt:lpstr>Arial</vt:lpstr>
      <vt:lpstr>Calibri</vt:lpstr>
      <vt:lpstr>Calibri Light</vt:lpstr>
      <vt:lpstr>Garamond</vt:lpstr>
      <vt:lpstr>Times</vt:lpstr>
      <vt:lpstr>Wingdings</vt:lpstr>
      <vt:lpstr>游ゴシック</vt:lpstr>
      <vt:lpstr>Office Theme</vt:lpstr>
      <vt:lpstr>Document</vt:lpstr>
      <vt:lpstr>Chapter 4</vt:lpstr>
      <vt:lpstr>Why study Carbon?</vt:lpstr>
      <vt:lpstr>I. Importance of Carbon</vt:lpstr>
      <vt:lpstr>II. Diversity of Carbon</vt:lpstr>
      <vt:lpstr>II. Diversity of Carbon</vt:lpstr>
      <vt:lpstr>II. Diversity of Carbon</vt:lpstr>
      <vt:lpstr>Hydrocarbons</vt:lpstr>
      <vt:lpstr>II. Diversity of Carbon</vt:lpstr>
      <vt:lpstr>II. Diversity of Carbon</vt:lpstr>
      <vt:lpstr>PowerPoint Presentation</vt:lpstr>
      <vt:lpstr>PowerPoint Presentation</vt:lpstr>
      <vt:lpstr>PowerPoint Presentation</vt:lpstr>
      <vt:lpstr>Form affects function</vt:lpstr>
      <vt:lpstr>PowerPoint Presentation</vt:lpstr>
      <vt:lpstr>III. Functional Groups</vt:lpstr>
      <vt:lpstr>Diversity of molecules</vt:lpstr>
      <vt:lpstr>PowerPoint Presentation</vt:lpstr>
      <vt:lpstr>PowerPoint Presentation</vt:lpstr>
      <vt:lpstr>Functional Groups</vt:lpstr>
      <vt:lpstr>Hydroxyl</vt:lpstr>
      <vt:lpstr>Carbonyl</vt:lpstr>
      <vt:lpstr>Carboxyl </vt:lpstr>
      <vt:lpstr>Amino</vt:lpstr>
      <vt:lpstr>Sulfhydryl </vt:lpstr>
      <vt:lpstr>Phosphate </vt:lpstr>
      <vt:lpstr>Which functional group is responsible for this unfortunate event?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</dc:title>
  <dc:creator>Chris Nancy Chou</dc:creator>
  <cp:lastModifiedBy>Novak, Kendrick</cp:lastModifiedBy>
  <cp:revision>48</cp:revision>
  <dcterms:created xsi:type="dcterms:W3CDTF">2009-08-18T03:22:27Z</dcterms:created>
  <dcterms:modified xsi:type="dcterms:W3CDTF">2017-09-26T16:01:06Z</dcterms:modified>
</cp:coreProperties>
</file>